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  <p:sldMasterId id="2147483819" r:id="rId2"/>
  </p:sldMasterIdLst>
  <p:sldIdLst>
    <p:sldId id="28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55CA7-BA7F-46F0-9270-748ECD22E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1F8FB-309C-44A8-B4EC-084592CF3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CBE49-13E8-4C61-AA7D-7104E8519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2E3CD-6B5C-4341-9F9B-E91F35BF00F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26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31DF3-0CFE-4A10-93C6-CA7811A5C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73201-569D-4F4A-8A7A-8CA7C1409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6FDEA-F94F-4C0F-B8CE-2EC850357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AA48D-A19E-4D73-8BD4-485E04FD2A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3349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125B8-B014-438B-8A05-020E291FF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742DE-5124-415C-A602-AD9BF5457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12F7E-DBF6-4750-BA60-FC238443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E7F10-028A-4EEF-8456-720D27F849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6278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40CBD9-EE67-4F3C-876B-AED61F25B1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4C1FAB-D58D-4A30-85BE-091962E6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257882-EF4B-46FD-BE24-A95157D2F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97D23-5663-4B4C-908F-F56FA15B47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5206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D4ACB-A85D-4D6C-9043-77326038C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415FD-A8ED-4C03-ACB0-C800C042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13129-18B9-479E-B729-45C42D9E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F8C3E-A0B2-4FE4-813E-D64FD1C6B1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4980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A6715-A9BC-432A-84F5-8CD81C980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FE25E-D187-4F47-AED0-141450833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8AB3A-352B-4445-B887-EDF3E245C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B1986-5185-4A57-A0EB-BC249CEC2B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9444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27EB6-CD7B-4E03-9943-1C1F0D7AA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1DDF2D-9DC5-4E6A-8FD4-1951D738E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7A167-11E2-4296-88FB-616CBD9DD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40801-B91B-49BE-A650-6681D7054AC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686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B47F8B-EDD6-4E05-8069-58E441FA0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EC9674-CEC6-4F9A-8B5B-AC86E910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1C6A87-7AB7-43F9-A42D-8E438507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3D8CF-A74D-4A38-BFFC-4523E2F37E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6948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80BD5D5-A323-4624-A7CD-BEEB0EB5C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44AB1EA-7C08-4DB9-AFBA-4E832EB14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CFDDEA-6B39-4332-A969-612A1BC3B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651FA-9930-4DD6-9F04-B267C71F8B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0185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1EFB486-6FB7-4889-A181-B029842F6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C7B414-22A5-43ED-8AB0-793AD0905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EC916BA-F35E-41BE-B0D5-E633AEDD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7EC60-E494-4E71-AD26-D3BB7AF10B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812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6EC8B4A-546F-44C1-B73F-93FA1D6C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7E5BDBE-E0E4-455B-8BD7-3EF8FA50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7E36A1-6224-42A1-86E6-834436400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34081-26CE-43B7-A193-E2E19872C5A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64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9F78E-01DB-492D-95AF-669331C5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445FC-2454-4AB7-B808-65B88C48C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03AF6-1AB3-4CCC-9FD5-69D93AABC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358B7-234F-4DAA-9AEF-6B69E0ED783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0603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1B7109-51DB-4BDB-87C8-DEA1570B3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FE9379B-508E-47DC-B115-A5F39FB99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F93CD5-9978-44EA-8C3B-4729573E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6FE7D-3EC9-40A0-B262-1EFA0E4431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97643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B0B1F0-2E0A-43E7-A5FC-4DEB1279F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384E34-DA63-450D-8EF7-79A8C986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376334-AE75-423A-A4E5-2C39143C6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A109B-4782-4CD8-9892-31F165DAB9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8957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301DD35-D2DF-494F-91EC-A2963C7B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FA57D8-7462-4342-A590-2D8524FF2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D740AE-C4E8-4343-ACFA-07612B5CC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AE884-02C0-47B9-B7C0-ED6DE304F47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08224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C9137-3C6B-4A6A-A018-5F598088B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DCA8F-C5D7-4107-B339-E26DDDC0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DB2B5-5779-4F06-A69D-744D17BA7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8A197-A946-4241-BE4B-0622C67FA61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56217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A4369E9-3CCC-4B98-8698-A8EADA16B0DC}"/>
              </a:ext>
            </a:extLst>
          </p:cNvPr>
          <p:cNvSpPr txBox="1"/>
          <p:nvPr/>
        </p:nvSpPr>
        <p:spPr>
          <a:xfrm>
            <a:off x="674688" y="971550"/>
            <a:ext cx="6000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hangingPunct="1">
              <a:defRPr/>
            </a:pPr>
            <a:r>
              <a:rPr lang="en-US" dirty="0"/>
              <a:t>“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5B91BE-B4CF-4C07-B0D3-6FB0050695A9}"/>
              </a:ext>
            </a:extLst>
          </p:cNvPr>
          <p:cNvSpPr txBox="1"/>
          <p:nvPr/>
        </p:nvSpPr>
        <p:spPr>
          <a:xfrm>
            <a:off x="6999288" y="2613025"/>
            <a:ext cx="601662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eaLnBrk="1" hangingPunct="1">
              <a:defRPr/>
            </a:pPr>
            <a:r>
              <a:rPr lang="en-US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8C1FC56-9227-4CBF-BAA0-E4AC229C23D0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B53A716-E4C1-419E-81B8-D4DAE958B55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E6F17C7-D250-4216-A8C6-8B03D756CDF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A463B-8935-49FA-B01C-9EE74946DA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68063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8C57C-BBE9-4CB2-89DB-74DA15354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D1EAD-D6F4-48C3-A0C6-F2A106C52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8A8F8-B8A8-4167-81DC-A8BEE283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5A038-53C7-4441-AC30-260B93604E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5012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16">
            <a:extLst>
              <a:ext uri="{FF2B5EF4-FFF2-40B4-BE49-F238E27FC236}">
                <a16:creationId xmlns:a16="http://schemas.microsoft.com/office/drawing/2014/main" id="{7BE59522-17DF-42C2-9AA9-666A8C54E559}"/>
              </a:ext>
            </a:extLst>
          </p:cNvPr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7">
            <a:extLst>
              <a:ext uri="{FF2B5EF4-FFF2-40B4-BE49-F238E27FC236}">
                <a16:creationId xmlns:a16="http://schemas.microsoft.com/office/drawing/2014/main" id="{E54E5B58-1041-41F2-8649-D673917C0D76}"/>
              </a:ext>
            </a:extLst>
          </p:cNvPr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8E17983-919D-4B69-96E0-A588FFEB8F02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C9EE9D2-2048-4DAB-9C8D-E8B12127BC4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81B86EA-6219-46F1-B66C-AF8D1D2F9E4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EFEB9-A8BB-4196-9B9B-0E60FD29D1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54698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8">
            <a:extLst>
              <a:ext uri="{FF2B5EF4-FFF2-40B4-BE49-F238E27FC236}">
                <a16:creationId xmlns:a16="http://schemas.microsoft.com/office/drawing/2014/main" id="{EC9E7A65-1C75-46F4-BEFB-D9A3CE86A463}"/>
              </a:ext>
            </a:extLst>
          </p:cNvPr>
          <p:cNvCxnSpPr/>
          <p:nvPr/>
        </p:nvCxnSpPr>
        <p:spPr>
          <a:xfrm>
            <a:off x="2795588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9">
            <a:extLst>
              <a:ext uri="{FF2B5EF4-FFF2-40B4-BE49-F238E27FC236}">
                <a16:creationId xmlns:a16="http://schemas.microsoft.com/office/drawing/2014/main" id="{40C57CE2-46F9-4E47-ACEF-26BABE2479D5}"/>
              </a:ext>
            </a:extLst>
          </p:cNvPr>
          <p:cNvCxnSpPr/>
          <p:nvPr/>
        </p:nvCxnSpPr>
        <p:spPr>
          <a:xfrm>
            <a:off x="52228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279C4CB-63A4-4753-9478-54DA3591B4AE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BC56207-C5B0-4CFA-B97D-E50F55F0A02A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5C062323-D11C-4BEC-A54B-3C3B30FD4D7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05704-AFEF-4BD3-BA7E-80F397368D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84833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DD9BD-82C4-4CC5-B229-1F4D9DE3C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58D2B-CBA9-43AB-9EAD-3F5AA7888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526A5-2288-47BF-8C96-B4A8CD084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0A2D3-869E-4A68-996C-E1B570C1F5C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87238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DA924-855C-4852-B663-13F5A039F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000A3-34DC-4238-B731-3C57BD5E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44815-4A2A-465B-9196-845507EAA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C67B0-F693-404C-A4AD-808B456AED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640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1AE8C-F803-49F4-8A4F-E1E05D338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18332-A984-4E5F-AD72-B41ED9517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AD762-D15B-4844-B7CB-880E004A9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55971-0145-4386-A05F-865DC8D8C3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43747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2CF4E1-3CF3-435E-A600-101B56523A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E46943-2F47-454D-A83C-0AD22D59E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06C37D-A3DD-4F1E-8851-4C9C940A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1167A-BCA3-4782-965E-618E0505F6B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5550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346AC8-E3F4-4FEA-929C-B96C2580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D17BDA-B849-4BA0-A831-4792417A6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28BA60-56DA-454A-8533-B09AF6662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B39BD-B9CB-4C6B-9A76-62FC31EEB2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7443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839C1C-4477-474F-A6A3-3FCE74053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B60657-A893-47B0-8997-4772B7450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D1B3235-96BD-4611-A1FE-B9A55F650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4A57C-5C69-4F95-830D-D98F2F6CAF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399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E7C5379-7148-47EF-8FC8-3897DD79D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B2D5AE8-F05C-42AD-A981-76AC3C1DA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990AFA7-C0A5-4554-ABDA-B78908E8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038EE-788F-4682-8295-489F6A1298C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826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E570BE1-5905-43D0-864A-AA6A7E822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4492D7B-420A-4B11-8A29-2DC1CEEDA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13021B7-0B21-463B-B516-E03642FF0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F1792-D43D-4B02-A890-2F54F64D0B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915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DEBDC9-3EF7-42D0-97AE-3EF0B716A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91FF5F-9012-4427-A361-703B64E8F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589A34-E790-4EC8-84AB-E72674D0B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C1E6C-E008-49E4-AB36-A56A2B066FB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3731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D8AADE-86AC-44E4-8965-F05F677A9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6F1B74-1325-433E-A092-873918899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9F26A0-E99E-4F8E-A14F-A9BE59C9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7BF8B-4610-4054-B77B-5F2121467F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73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F6F0CC4-2E95-40F4-A7C9-DEFAB69F65C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33413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AC38C-A750-4DAC-9D8E-96B71533F1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413" y="18288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F3AE1-CF7C-490C-9A41-8CADCFA45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F4095-4105-4FB1-87DD-614BFEF62F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6151B-3DE3-4A67-85AE-788D0507A5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62713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825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C1C09A-70ED-4107-98EF-5AB6F37BF9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68" r:id="rId12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anose="05020102010507070707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2E8B7D3-30B0-4F32-87C1-74860F65C922}"/>
              </a:ext>
            </a:extLst>
          </p:cNvPr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CEED17D-6406-43BE-BCE6-B6208C9E3F77}"/>
              </a:ext>
            </a:extLst>
          </p:cNvPr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0CF5213-1B4A-4C2C-89F1-34AABB05BEF5}"/>
              </a:ext>
            </a:extLst>
          </p:cNvPr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C376E48-C534-48F5-BE2E-9A8EAEA95010}"/>
              </a:ext>
            </a:extLst>
          </p:cNvPr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C285403-1AD2-4766-B29A-09B1C03ABEB1}"/>
              </a:ext>
            </a:extLst>
          </p:cNvPr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08B0CF-3B75-4ED0-B21B-07043A1F7C88}"/>
              </a:ext>
            </a:extLst>
          </p:cNvPr>
          <p:cNvSpPr/>
          <p:nvPr/>
        </p:nvSpPr>
        <p:spPr>
          <a:xfrm>
            <a:off x="7745413" y="0"/>
            <a:ext cx="685800" cy="11001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6" name="Title Placeholder 1">
            <a:extLst>
              <a:ext uri="{FF2B5EF4-FFF2-40B4-BE49-F238E27FC236}">
                <a16:creationId xmlns:a16="http://schemas.microsoft.com/office/drawing/2014/main" id="{C446E532-BED5-4477-81BB-4B974BF756C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84188" y="452438"/>
            <a:ext cx="705643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2067" name="Text Placeholder 2">
            <a:extLst>
              <a:ext uri="{FF2B5EF4-FFF2-40B4-BE49-F238E27FC236}">
                <a16:creationId xmlns:a16="http://schemas.microsoft.com/office/drawing/2014/main" id="{8A70B7A1-0C50-4BE6-9B04-E5534427A8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27088" y="2052638"/>
            <a:ext cx="67119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B9E93-1327-4F94-B85C-94C85851E0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C23E9-364B-4C83-BF35-8CF370ECEB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233318" y="3263107"/>
            <a:ext cx="385921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0973E-68AA-4342-B843-9842D5E8D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eaLnBrk="1" hangingPunct="1">
              <a:defRPr sz="2801" b="0" i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7F9E8CD-3C0D-46DC-810B-160E3B3626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9" r:id="rId12"/>
    <p:sldLayoutId id="2147483865" r:id="rId13"/>
    <p:sldLayoutId id="2147483870" r:id="rId14"/>
    <p:sldLayoutId id="2147483871" r:id="rId15"/>
    <p:sldLayoutId id="2147483866" r:id="rId16"/>
    <p:sldLayoutId id="2147483867" r:id="rId17"/>
    <p:sldLayoutId id="2147483872" r:id="rId18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erface.ru/ca/cacase.htm#1" TargetMode="External"/><Relationship Id="rId7" Type="http://schemas.openxmlformats.org/officeDocument/2006/relationships/hyperlink" Target="http://www.interface.ru/ca/cacase.htm#5" TargetMode="External"/><Relationship Id="rId2" Type="http://schemas.openxmlformats.org/officeDocument/2006/relationships/hyperlink" Target="http://www.interface.ru/ca/cacase.htm#3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://www.interface.ru/ca/spd.htm" TargetMode="External"/><Relationship Id="rId5" Type="http://schemas.openxmlformats.org/officeDocument/2006/relationships/hyperlink" Target="http://www.interface.ru/ca/cacase.htm#4" TargetMode="External"/><Relationship Id="rId4" Type="http://schemas.openxmlformats.org/officeDocument/2006/relationships/hyperlink" Target="http://www.interface.ru/ca/cacase.htm#2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DA8B9-4DAF-4B3B-949E-4392C08B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624" y="2728912"/>
            <a:ext cx="7056437" cy="1400175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</a:rPr>
              <a:t>Лекция 10</a:t>
            </a:r>
            <a:br>
              <a:rPr lang="ru-RU" dirty="0"/>
            </a:br>
            <a:r>
              <a:rPr lang="en-US" dirty="0"/>
              <a:t>Case </a:t>
            </a:r>
            <a:r>
              <a:rPr lang="kk-KZ" dirty="0"/>
              <a:t>технологии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921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CB23C5A1-8445-41BE-8B68-C1232AA627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en-US" altLang="ru-RU" sz="4000" b="1"/>
              <a:t>SE</a:t>
            </a:r>
            <a:r>
              <a:rPr lang="ru-RU" altLang="ru-RU" sz="4000"/>
              <a:t> </a:t>
            </a:r>
            <a:r>
              <a:rPr lang="en-US" altLang="ru-RU" sz="4000"/>
              <a:t>- </a:t>
            </a:r>
            <a:r>
              <a:rPr lang="ru-RU" altLang="ru-RU" sz="4000"/>
              <a:t>нисходящий подход</a:t>
            </a:r>
            <a:r>
              <a:rPr lang="en-US" altLang="ru-RU" sz="4000"/>
              <a:t>;</a:t>
            </a:r>
            <a:br>
              <a:rPr lang="en-US" altLang="ru-RU" sz="4000"/>
            </a:br>
            <a:r>
              <a:rPr lang="en-US" altLang="ru-RU" sz="4000" b="1"/>
              <a:t>IE</a:t>
            </a:r>
            <a:r>
              <a:rPr lang="ru-RU" altLang="ru-RU" sz="4000"/>
              <a:t> - более новая дисциплина.  </a:t>
            </a:r>
          </a:p>
        </p:txBody>
      </p:sp>
      <p:pic>
        <p:nvPicPr>
          <p:cNvPr id="16387" name="Picture 4">
            <a:extLst>
              <a:ext uri="{FF2B5EF4-FFF2-40B4-BE49-F238E27FC236}">
                <a16:creationId xmlns:a16="http://schemas.microsoft.com/office/drawing/2014/main" id="{96BBE72B-0796-403F-9B03-A3081A204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13" y="1989138"/>
            <a:ext cx="5718175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B55B13F-B598-45FC-B09A-729A1C33F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r>
              <a:rPr lang="ru-RU" altLang="ru-RU" sz="4000"/>
              <a:t>Состав типовой CASE-системы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30C9C18-FA1B-45CA-84EE-FED5FF7FBE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989138"/>
            <a:ext cx="8229600" cy="4464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/>
              <a:t>диаграммеры,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средства для конструирования пользовательского интерфейса,</a:t>
            </a:r>
          </a:p>
          <a:p>
            <a:pPr>
              <a:lnSpc>
                <a:spcPct val="90000"/>
              </a:lnSpc>
            </a:pPr>
            <a:r>
              <a:rPr lang="ru-RU" altLang="ru-RU"/>
              <a:t>генераторы приложений,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генераторы документации,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система программирования,</a:t>
            </a:r>
          </a:p>
          <a:p>
            <a:pPr>
              <a:lnSpc>
                <a:spcPct val="90000"/>
              </a:lnSpc>
            </a:pPr>
            <a:r>
              <a:rPr lang="ru-RU" altLang="ru-RU"/>
              <a:t>центральная база данных проекта – репозиторий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4">
            <a:extLst>
              <a:ext uri="{FF2B5EF4-FFF2-40B4-BE49-F238E27FC236}">
                <a16:creationId xmlns:a16="http://schemas.microsoft.com/office/drawing/2014/main" id="{BD1C6FDC-C4E2-4FC4-A6D6-7122CB95FA5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8313" y="892175"/>
            <a:ext cx="8280400" cy="5965825"/>
            <a:chOff x="2160" y="5362"/>
            <a:chExt cx="7920" cy="6768"/>
          </a:xfrm>
        </p:grpSpPr>
        <p:sp>
          <p:nvSpPr>
            <p:cNvPr id="18435" name="AutoShape 5">
              <a:extLst>
                <a:ext uri="{FF2B5EF4-FFF2-40B4-BE49-F238E27FC236}">
                  <a16:creationId xmlns:a16="http://schemas.microsoft.com/office/drawing/2014/main" id="{7740EDDC-A020-4991-9458-632732AF00D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328" y="6658"/>
              <a:ext cx="2016" cy="2592"/>
            </a:xfrm>
            <a:prstGeom prst="flowChartMagneticDisk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sz="1400">
                <a:solidFill>
                  <a:schemeClr val="bg1"/>
                </a:solidFill>
              </a:endParaRPr>
            </a:p>
            <a:p>
              <a:pPr algn="ctr" eaLnBrk="1" hangingPunct="1"/>
              <a:r>
                <a:rPr lang="ru-RU" altLang="ru-RU" sz="14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Репозиторий (БД)</a:t>
              </a:r>
              <a:endParaRPr lang="ru-RU" altLang="ru-RU" b="1">
                <a:solidFill>
                  <a:schemeClr val="bg1"/>
                </a:solidFill>
              </a:endParaRPr>
            </a:p>
          </p:txBody>
        </p:sp>
        <p:sp>
          <p:nvSpPr>
            <p:cNvPr id="18436" name="AutoShape 6">
              <a:extLst>
                <a:ext uri="{FF2B5EF4-FFF2-40B4-BE49-F238E27FC236}">
                  <a16:creationId xmlns:a16="http://schemas.microsoft.com/office/drawing/2014/main" id="{564B721E-116F-4F1C-9346-90B302120FC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160" y="5362"/>
              <a:ext cx="3600" cy="864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</a:rPr>
                <a:t>Диаграммер</a:t>
              </a:r>
              <a:r>
                <a:rPr lang="ru-RU" altLang="ru-RU" sz="1200" b="1"/>
                <a:t> </a:t>
              </a:r>
              <a:r>
                <a:rPr lang="ru-RU" altLang="ru-RU" sz="1200" b="1">
                  <a:solidFill>
                    <a:schemeClr val="bg1"/>
                  </a:solidFill>
                </a:rPr>
                <a:t>потоковых</a:t>
              </a:r>
              <a:r>
                <a:rPr lang="ru-RU" altLang="ru-RU" sz="1200" b="1"/>
                <a:t> </a:t>
              </a:r>
              <a:r>
                <a:rPr lang="ru-RU" altLang="ru-RU" sz="1200" b="1">
                  <a:solidFill>
                    <a:schemeClr val="bg1"/>
                  </a:solidFill>
                </a:rPr>
                <a:t>данных</a:t>
              </a:r>
            </a:p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</a:rPr>
                <a:t>(</a:t>
              </a:r>
              <a:r>
                <a:rPr lang="en-US" altLang="ru-RU" sz="1200" b="1">
                  <a:solidFill>
                    <a:schemeClr val="bg1"/>
                  </a:solidFill>
                </a:rPr>
                <a:t>DFD</a:t>
              </a:r>
              <a:r>
                <a:rPr lang="ru-RU" altLang="ru-RU" sz="1200" b="1">
                  <a:solidFill>
                    <a:schemeClr val="bg1"/>
                  </a:solidFill>
                </a:rPr>
                <a:t>-диаграммер)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8437" name="Rectangle 7">
              <a:extLst>
                <a:ext uri="{FF2B5EF4-FFF2-40B4-BE49-F238E27FC236}">
                  <a16:creationId xmlns:a16="http://schemas.microsoft.com/office/drawing/2014/main" id="{49EB9C77-DE03-45BA-93F2-CCED088F5E1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76" y="5362"/>
              <a:ext cx="230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</a:rPr>
                <a:t>Анализатор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8438" name="Rectangle 8">
              <a:extLst>
                <a:ext uri="{FF2B5EF4-FFF2-40B4-BE49-F238E27FC236}">
                  <a16:creationId xmlns:a16="http://schemas.microsoft.com/office/drawing/2014/main" id="{2FA905E2-15AA-4425-9698-00472558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160" y="7810"/>
              <a:ext cx="230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</a:rPr>
                <a:t>Система</a:t>
              </a:r>
              <a:r>
                <a:rPr lang="ru-RU" altLang="ru-RU" sz="1200" b="1"/>
                <a:t> </a:t>
              </a:r>
              <a:r>
                <a:rPr lang="ru-RU" altLang="ru-RU" sz="1200" b="1">
                  <a:solidFill>
                    <a:schemeClr val="bg1"/>
                  </a:solidFill>
                </a:rPr>
                <a:t>программирования</a:t>
              </a:r>
              <a:r>
                <a:rPr lang="ru-RU" altLang="ru-RU" sz="1200" b="1"/>
                <a:t> </a:t>
              </a:r>
              <a:endParaRPr lang="ru-RU" altLang="ru-RU"/>
            </a:p>
          </p:txBody>
        </p:sp>
        <p:sp>
          <p:nvSpPr>
            <p:cNvPr id="18439" name="Rectangle 9">
              <a:extLst>
                <a:ext uri="{FF2B5EF4-FFF2-40B4-BE49-F238E27FC236}">
                  <a16:creationId xmlns:a16="http://schemas.microsoft.com/office/drawing/2014/main" id="{4C4385AB-4DC3-4AC9-9F4D-CA792063656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76" y="9682"/>
              <a:ext cx="230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</a:rPr>
                <a:t>Генератор</a:t>
              </a:r>
              <a:r>
                <a:rPr lang="ru-RU" altLang="ru-RU" sz="1200" b="1"/>
                <a:t> </a:t>
              </a:r>
              <a:r>
                <a:rPr lang="ru-RU" altLang="ru-RU" sz="1200" b="1">
                  <a:solidFill>
                    <a:schemeClr val="bg1"/>
                  </a:solidFill>
                </a:rPr>
                <a:t>документации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8440" name="AutoShape 10">
              <a:extLst>
                <a:ext uri="{FF2B5EF4-FFF2-40B4-BE49-F238E27FC236}">
                  <a16:creationId xmlns:a16="http://schemas.microsoft.com/office/drawing/2014/main" id="{B9C60AAE-7CB8-4CC4-ADE7-EE7A1FD674A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160" y="9682"/>
              <a:ext cx="3168" cy="864"/>
            </a:xfrm>
            <a:prstGeom prst="flowChartProcess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</a:rPr>
                <a:t>Диаграммер</a:t>
              </a:r>
              <a:r>
                <a:rPr lang="ru-RU" altLang="ru-RU" sz="1200" b="1"/>
                <a:t> </a:t>
              </a:r>
              <a:r>
                <a:rPr lang="en-US" altLang="ru-RU" sz="1200" b="1">
                  <a:solidFill>
                    <a:schemeClr val="bg1"/>
                  </a:solidFill>
                </a:rPr>
                <a:t>ER</a:t>
              </a:r>
              <a:r>
                <a:rPr lang="ru-RU" altLang="ru-RU" sz="1200" b="1"/>
                <a:t> </a:t>
              </a:r>
              <a:r>
                <a:rPr lang="ru-RU" altLang="ru-RU" sz="1200" b="1">
                  <a:solidFill>
                    <a:schemeClr val="bg1"/>
                  </a:solidFill>
                </a:rPr>
                <a:t>моделей</a:t>
              </a:r>
            </a:p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</a:rPr>
                <a:t>(</a:t>
              </a:r>
              <a:r>
                <a:rPr lang="en-US" altLang="ru-RU" sz="1200" b="1">
                  <a:solidFill>
                    <a:schemeClr val="bg1"/>
                  </a:solidFill>
                </a:rPr>
                <a:t>ERD</a:t>
              </a:r>
              <a:r>
                <a:rPr lang="ru-RU" altLang="ru-RU" sz="1200" b="1">
                  <a:solidFill>
                    <a:schemeClr val="bg1"/>
                  </a:solidFill>
                </a:rPr>
                <a:t>-диаграммер)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8441" name="Line 11">
              <a:extLst>
                <a:ext uri="{FF2B5EF4-FFF2-40B4-BE49-F238E27FC236}">
                  <a16:creationId xmlns:a16="http://schemas.microsoft.com/office/drawing/2014/main" id="{0788B419-F82E-459B-8158-A2B76CBE2D7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192" y="5794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2" name="Line 12">
              <a:extLst>
                <a:ext uri="{FF2B5EF4-FFF2-40B4-BE49-F238E27FC236}">
                  <a16:creationId xmlns:a16="http://schemas.microsoft.com/office/drawing/2014/main" id="{DE5250D5-FDF2-4FCD-B0D4-B5E8F895113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3744" y="7378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3" name="Line 13">
              <a:extLst>
                <a:ext uri="{FF2B5EF4-FFF2-40B4-BE49-F238E27FC236}">
                  <a16:creationId xmlns:a16="http://schemas.microsoft.com/office/drawing/2014/main" id="{2B036D6D-C317-4E39-A44A-7680D1C5F10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3744" y="6226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4" name="Line 14">
              <a:extLst>
                <a:ext uri="{FF2B5EF4-FFF2-40B4-BE49-F238E27FC236}">
                  <a16:creationId xmlns:a16="http://schemas.microsoft.com/office/drawing/2014/main" id="{9BDF46E3-00A6-4977-A82B-1741C663EF5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6480" y="5794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5" name="Line 15">
              <a:extLst>
                <a:ext uri="{FF2B5EF4-FFF2-40B4-BE49-F238E27FC236}">
                  <a16:creationId xmlns:a16="http://schemas.microsoft.com/office/drawing/2014/main" id="{9507C542-002E-46FD-8924-E475178FF1A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480" y="5794"/>
              <a:ext cx="1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6" name="Line 16">
              <a:extLst>
                <a:ext uri="{FF2B5EF4-FFF2-40B4-BE49-F238E27FC236}">
                  <a16:creationId xmlns:a16="http://schemas.microsoft.com/office/drawing/2014/main" id="{E40F4CE9-5552-4405-A450-D5515A57C3C0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928" y="6226"/>
              <a:ext cx="0" cy="1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7" name="Line 17">
              <a:extLst>
                <a:ext uri="{FF2B5EF4-FFF2-40B4-BE49-F238E27FC236}">
                  <a16:creationId xmlns:a16="http://schemas.microsoft.com/office/drawing/2014/main" id="{A5B142E9-1AAD-4FED-BB4F-3E97AC38C73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7344" y="7378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8" name="Line 18">
              <a:extLst>
                <a:ext uri="{FF2B5EF4-FFF2-40B4-BE49-F238E27FC236}">
                  <a16:creationId xmlns:a16="http://schemas.microsoft.com/office/drawing/2014/main" id="{FE78138E-667A-4F1F-B867-F137EFC6BE4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464" y="8386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49" name="Line 19">
              <a:extLst>
                <a:ext uri="{FF2B5EF4-FFF2-40B4-BE49-F238E27FC236}">
                  <a16:creationId xmlns:a16="http://schemas.microsoft.com/office/drawing/2014/main" id="{341A4285-8C97-4D56-8284-64BA5EDBB6E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4464" y="7954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0" name="Line 20">
              <a:extLst>
                <a:ext uri="{FF2B5EF4-FFF2-40B4-BE49-F238E27FC236}">
                  <a16:creationId xmlns:a16="http://schemas.microsoft.com/office/drawing/2014/main" id="{847E1AE8-AA57-4625-A7D5-BA787506B86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5760" y="5794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1" name="Line 21">
              <a:extLst>
                <a:ext uri="{FF2B5EF4-FFF2-40B4-BE49-F238E27FC236}">
                  <a16:creationId xmlns:a16="http://schemas.microsoft.com/office/drawing/2014/main" id="{0E09198F-560E-451E-8467-282C9542579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7344" y="8386"/>
              <a:ext cx="1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2" name="Line 22">
              <a:extLst>
                <a:ext uri="{FF2B5EF4-FFF2-40B4-BE49-F238E27FC236}">
                  <a16:creationId xmlns:a16="http://schemas.microsoft.com/office/drawing/2014/main" id="{EFC6F5F0-A790-40F1-9D7B-DFE4CDA6EF7B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928" y="8386"/>
              <a:ext cx="0" cy="1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3" name="Line 23">
              <a:extLst>
                <a:ext uri="{FF2B5EF4-FFF2-40B4-BE49-F238E27FC236}">
                  <a16:creationId xmlns:a16="http://schemas.microsoft.com/office/drawing/2014/main" id="{698B9DBF-D453-42E9-B043-71D54C01FDF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480" y="9250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4" name="Line 24">
              <a:extLst>
                <a:ext uri="{FF2B5EF4-FFF2-40B4-BE49-F238E27FC236}">
                  <a16:creationId xmlns:a16="http://schemas.microsoft.com/office/drawing/2014/main" id="{1FDD1646-F0A0-48BF-BAE1-6AD43D0EAA6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5328" y="10258"/>
              <a:ext cx="11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5" name="Line 25">
              <a:extLst>
                <a:ext uri="{FF2B5EF4-FFF2-40B4-BE49-F238E27FC236}">
                  <a16:creationId xmlns:a16="http://schemas.microsoft.com/office/drawing/2014/main" id="{79DEA6F4-AD4F-48AA-A6F2-06059EC8D08E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5328" y="997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6" name="Line 26">
              <a:extLst>
                <a:ext uri="{FF2B5EF4-FFF2-40B4-BE49-F238E27FC236}">
                  <a16:creationId xmlns:a16="http://schemas.microsoft.com/office/drawing/2014/main" id="{B1606ED2-0603-43B6-8B04-B46717A867C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V="1">
              <a:off x="6048" y="9250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57" name="Oval 27">
              <a:extLst>
                <a:ext uri="{FF2B5EF4-FFF2-40B4-BE49-F238E27FC236}">
                  <a16:creationId xmlns:a16="http://schemas.microsoft.com/office/drawing/2014/main" id="{D175C234-755E-474D-AA68-4EB331EB033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587" y="11122"/>
              <a:ext cx="900" cy="87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1200" b="1">
                  <a:solidFill>
                    <a:schemeClr val="bg1"/>
                  </a:solidFill>
                  <a:latin typeface="Times New Roman" panose="02020603050405020304" pitchFamily="18" charset="0"/>
                </a:rPr>
                <a:t>SQL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8458" name="Oval 28">
              <a:extLst>
                <a:ext uri="{FF2B5EF4-FFF2-40B4-BE49-F238E27FC236}">
                  <a16:creationId xmlns:a16="http://schemas.microsoft.com/office/drawing/2014/main" id="{5E5F19A5-78B1-40F6-98D3-0763B03E44E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76" y="11122"/>
              <a:ext cx="900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9" name="Rectangle 29">
              <a:extLst>
                <a:ext uri="{FF2B5EF4-FFF2-40B4-BE49-F238E27FC236}">
                  <a16:creationId xmlns:a16="http://schemas.microsoft.com/office/drawing/2014/main" id="{D6E7C9DE-E073-42D2-9352-DFA3491F5F2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176" y="11186"/>
              <a:ext cx="86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800" b="1">
                  <a:solidFill>
                    <a:schemeClr val="bg1"/>
                  </a:solidFill>
                </a:rPr>
                <a:t>Экран-ные</a:t>
              </a:r>
              <a:r>
                <a:rPr lang="ru-RU" altLang="ru-RU" sz="800" b="1"/>
                <a:t> </a:t>
              </a:r>
              <a:r>
                <a:rPr lang="ru-RU" altLang="ru-RU" sz="800" b="1">
                  <a:solidFill>
                    <a:schemeClr val="bg1"/>
                  </a:solidFill>
                </a:rPr>
                <a:t>формы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8460" name="Line 30">
              <a:extLst>
                <a:ext uri="{FF2B5EF4-FFF2-40B4-BE49-F238E27FC236}">
                  <a16:creationId xmlns:a16="http://schemas.microsoft.com/office/drawing/2014/main" id="{382E21DA-B093-479A-8749-F85CC12E1CD7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3024" y="1054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1" name="Line 31">
              <a:extLst>
                <a:ext uri="{FF2B5EF4-FFF2-40B4-BE49-F238E27FC236}">
                  <a16:creationId xmlns:a16="http://schemas.microsoft.com/office/drawing/2014/main" id="{2E647222-73DC-4C97-8A1B-539D3AD08F1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4608" y="1054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462" name="Oval 32">
              <a:extLst>
                <a:ext uri="{FF2B5EF4-FFF2-40B4-BE49-F238E27FC236}">
                  <a16:creationId xmlns:a16="http://schemas.microsoft.com/office/drawing/2014/main" id="{CBA37562-D9C4-4F09-975B-A7E010D18DA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496" y="11122"/>
              <a:ext cx="900" cy="864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63" name="Rectangle 33">
              <a:extLst>
                <a:ext uri="{FF2B5EF4-FFF2-40B4-BE49-F238E27FC236}">
                  <a16:creationId xmlns:a16="http://schemas.microsoft.com/office/drawing/2014/main" id="{A533B551-46F6-49DA-8AF8-6AEDF9A0426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496" y="11266"/>
              <a:ext cx="86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800" b="1">
                  <a:solidFill>
                    <a:schemeClr val="bg1"/>
                  </a:solidFill>
                </a:rPr>
                <a:t>Доку-менты</a:t>
              </a:r>
              <a:endParaRPr lang="ru-RU" altLang="ru-RU">
                <a:solidFill>
                  <a:schemeClr val="bg1"/>
                </a:solidFill>
              </a:endParaRPr>
            </a:p>
          </p:txBody>
        </p:sp>
        <p:sp>
          <p:nvSpPr>
            <p:cNvPr id="18464" name="Line 34">
              <a:extLst>
                <a:ext uri="{FF2B5EF4-FFF2-40B4-BE49-F238E27FC236}">
                  <a16:creationId xmlns:a16="http://schemas.microsoft.com/office/drawing/2014/main" id="{1C627DAE-E89F-41F0-B78C-E153907C517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8928" y="1054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567DBE9A-2786-4F63-A535-2EF2895DC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196975"/>
            <a:ext cx="8229600" cy="1143000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ru-RU" altLang="ru-RU" sz="4000"/>
              <a:t>Изменение распределения трудозатрат </a:t>
            </a:r>
          </a:p>
        </p:txBody>
      </p:sp>
      <p:graphicFrame>
        <p:nvGraphicFramePr>
          <p:cNvPr id="133280" name="Group 160">
            <a:extLst>
              <a:ext uri="{FF2B5EF4-FFF2-40B4-BE49-F238E27FC236}">
                <a16:creationId xmlns:a16="http://schemas.microsoft.com/office/drawing/2014/main" id="{F98CB5FE-592C-473C-9918-3C94CC521641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323850" y="2852738"/>
          <a:ext cx="8374063" cy="2654366"/>
        </p:xfrm>
        <a:graphic>
          <a:graphicData uri="http://schemas.openxmlformats.org/drawingml/2006/table">
            <a:tbl>
              <a:tblPr/>
              <a:tblGrid>
                <a:gridCol w="1944688">
                  <a:extLst>
                    <a:ext uri="{9D8B030D-6E8A-4147-A177-3AD203B41FA5}">
                      <a16:colId xmlns:a16="http://schemas.microsoft.com/office/drawing/2014/main" val="116197684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1669161163"/>
                    </a:ext>
                  </a:extLst>
                </a:gridCol>
                <a:gridCol w="1957388">
                  <a:extLst>
                    <a:ext uri="{9D8B030D-6E8A-4147-A177-3AD203B41FA5}">
                      <a16:colId xmlns:a16="http://schemas.microsoft.com/office/drawing/2014/main" val="204364250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132563390"/>
                    </a:ext>
                  </a:extLst>
                </a:gridCol>
                <a:gridCol w="1692275">
                  <a:extLst>
                    <a:ext uri="{9D8B030D-6E8A-4147-A177-3AD203B41FA5}">
                      <a16:colId xmlns:a16="http://schemas.microsoft.com/office/drawing/2014/main" val="2601883935"/>
                    </a:ext>
                  </a:extLst>
                </a:gridCol>
              </a:tblGrid>
              <a:tr h="365672">
                <a:tc row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</a:t>
                      </a:r>
                      <a:endParaRPr kumimoji="0" lang="ru-RU" altLang="ru-RU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Этапы разработки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125139"/>
                  </a:ext>
                </a:extLst>
              </a:tr>
              <a:tr h="571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 CYR" panose="02020603050405020304" pitchFamily="18" charset="0"/>
                          <a:cs typeface="Times New Roman" panose="02020603050405020304" pitchFamily="18" charset="0"/>
                        </a:rPr>
                        <a:t>Кодирование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Тестирование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3995805"/>
                  </a:ext>
                </a:extLst>
              </a:tr>
              <a:tr h="57295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Традиционная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856660"/>
                  </a:ext>
                </a:extLst>
              </a:tr>
              <a:tr h="5713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699899"/>
                  </a:ext>
                </a:extLst>
              </a:tr>
              <a:tr h="57295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CASE</a:t>
                      </a: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64477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23F707A-A854-4C7D-B636-3636FC1544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Основные </a:t>
            </a:r>
            <a:r>
              <a:rPr lang="en-US" altLang="ru-RU"/>
              <a:t>CASE</a:t>
            </a:r>
            <a:r>
              <a:rPr lang="ru-RU" altLang="ru-RU"/>
              <a:t>-средства: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4279A4F-D941-4AF9-9BC8-0E1F948ED2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altLang="ru-RU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/>
              <a:t>ERWIN</a:t>
            </a:r>
            <a:r>
              <a:rPr lang="ru-RU" altLang="ru-RU"/>
              <a:t> (разработка </a:t>
            </a:r>
            <a:r>
              <a:rPr lang="en-US" altLang="ru-RU"/>
              <a:t>ER</a:t>
            </a:r>
            <a:r>
              <a:rPr lang="ru-RU" altLang="ru-RU"/>
              <a:t>-моделей), </a:t>
            </a:r>
            <a:endParaRPr lang="en-US" altLang="ru-RU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/>
              <a:t>BPWIN</a:t>
            </a:r>
            <a:r>
              <a:rPr lang="ru-RU" altLang="ru-RU"/>
              <a:t> (разработка диаграмм потоков данных), </a:t>
            </a:r>
            <a:endParaRPr lang="en-US" altLang="ru-RU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/>
              <a:t>POWER DESIGNER</a:t>
            </a:r>
            <a:r>
              <a:rPr lang="ru-RU" altLang="ru-RU"/>
              <a:t>, </a:t>
            </a:r>
            <a:endParaRPr lang="en-US" altLang="ru-RU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/>
              <a:t>DESIGNER</a:t>
            </a:r>
            <a:r>
              <a:rPr lang="ru-RU" altLang="ru-RU"/>
              <a:t> 2000, </a:t>
            </a:r>
            <a:endParaRPr lang="en-US" altLang="ru-RU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/>
              <a:t>RATIONAL ROSE</a:t>
            </a:r>
            <a:r>
              <a:rPr lang="ru-RU" altLang="ru-RU"/>
              <a:t>, </a:t>
            </a:r>
            <a:endParaRPr lang="en-US" altLang="ru-RU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ru-RU"/>
              <a:t>PARADIGM</a:t>
            </a:r>
            <a:r>
              <a:rPr lang="ru-RU" altLang="ru-RU"/>
              <a:t>+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519C9087-4960-41FF-B818-D64CD896D8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52525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ru-RU" altLang="ru-RU" sz="4000"/>
              <a:t>Классификация по функциональной ориентации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DD923093-CBB5-4FF7-ABE9-56B176FBAE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600200"/>
            <a:ext cx="8785225" cy="4997450"/>
          </a:xfrm>
        </p:spPr>
        <p:txBody>
          <a:bodyPr rtlCol="0">
            <a:normAutofit fontScale="85000" lnSpcReduction="20000"/>
          </a:bodyPr>
          <a:lstStyle/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en-US" altLang="ru-RU" sz="1400" b="1"/>
              <a:t>Анализ и проектирование.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en-US" altLang="ru-RU" sz="1400"/>
              <a:t> CASE- аналитик (Эйтекс);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POSE (Computer Systems Advisers);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Design/IDEF (Meta Software);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BPWin (Logic Works);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SELECT (Select Software Tools);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CASE/4/0 (micro TOOl GmbH)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en-US" altLang="ru-RU" sz="1400" b="1"/>
              <a:t>Проектирование баз данных и файлов.</a:t>
            </a:r>
            <a:r>
              <a:rPr lang="en-US" altLang="ru-RU" sz="1400"/>
              <a:t> 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ERWin (Logic Works);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S-Designor (SPD);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Designtr/2000 (Oracle);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Sillverrun (Computer Systems Advisers)/</a:t>
            </a:r>
            <a:endParaRPr lang="en-US" altLang="ru-RU" sz="1400" b="1"/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en-US" altLang="ru-RU" sz="1400" b="1"/>
              <a:t>Программирование</a:t>
            </a:r>
            <a:r>
              <a:rPr lang="en-US" altLang="ru-RU" sz="1400"/>
              <a:t>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COBOL 2/Workbench (Mikro Focus);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DECASE (DEC);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NETRON/CAP (Netron);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APS (Sage Softwfre).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en-US" altLang="ru-RU" sz="1400" b="1"/>
              <a:t>Сопровождение и реинжениринг</a:t>
            </a:r>
            <a:endParaRPr lang="en-US" altLang="ru-RU" sz="1400"/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Adpac CASE Tools (Adpac);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Scan/COBOL и SuperStructure (Computer Data Systems):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en-US" altLang="ru-RU" sz="1400"/>
              <a:t>Inshtctor/Recoder (language Tecnologe).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D612C8BC-4CA4-4157-A3ED-27160C81B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en-US" altLang="ru-RU" sz="4000" b="1"/>
              <a:t>CASE-</a:t>
            </a:r>
            <a:r>
              <a:rPr lang="ru-RU" altLang="ru-RU" sz="4000" b="1"/>
              <a:t>средства</a:t>
            </a:r>
            <a:br>
              <a:rPr lang="en-US" altLang="ru-RU" sz="4000"/>
            </a:br>
            <a:r>
              <a:rPr lang="en-US" altLang="ru-RU" sz="4000"/>
              <a:t>фирм</a:t>
            </a:r>
            <a:r>
              <a:rPr lang="ru-RU" altLang="ru-RU" sz="4000"/>
              <a:t>ы</a:t>
            </a:r>
            <a:r>
              <a:rPr lang="en-US" altLang="ru-RU" sz="4000"/>
              <a:t> </a:t>
            </a:r>
            <a:r>
              <a:rPr lang="en-US" altLang="ru-RU" sz="4000" b="1"/>
              <a:t>Computer Associated</a:t>
            </a:r>
            <a:endParaRPr lang="ru-RU" altLang="ru-RU" sz="4000" b="1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0673452-9206-456F-8EF7-01A27D3AE4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362950" cy="48244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>
                <a:hlinkClick r:id="rId2"/>
              </a:rPr>
              <a:t>AllFusion Process Modeler</a:t>
            </a:r>
            <a:r>
              <a:rPr lang="ru-RU" altLang="ru-RU" sz="2400">
                <a:hlinkClick r:id="rId2"/>
              </a:rPr>
              <a:t> (ранее:BPwin)</a:t>
            </a:r>
            <a:r>
              <a:rPr lang="ru-RU" altLang="ru-RU" sz="2400"/>
              <a:t> - моделирование бизнес-процессов</a:t>
            </a:r>
          </a:p>
          <a:p>
            <a:pPr>
              <a:lnSpc>
                <a:spcPct val="80000"/>
              </a:lnSpc>
            </a:pPr>
            <a:r>
              <a:rPr lang="en-US" altLang="ru-RU" sz="2400" b="1">
                <a:hlinkClick r:id="rId3"/>
              </a:rPr>
              <a:t>AllFusion ERwin Data Modeler</a:t>
            </a:r>
            <a:r>
              <a:rPr lang="ru-RU" altLang="ru-RU" sz="2400">
                <a:hlinkClick r:id="rId3"/>
              </a:rPr>
              <a:t> (ранее: </a:t>
            </a:r>
            <a:r>
              <a:rPr lang="en-US" altLang="ru-RU" sz="2400">
                <a:hlinkClick r:id="rId3"/>
              </a:rPr>
              <a:t>ERwin</a:t>
            </a:r>
            <a:r>
              <a:rPr lang="ru-RU" altLang="ru-RU" sz="2400">
                <a:hlinkClick r:id="rId3"/>
              </a:rPr>
              <a:t>)</a:t>
            </a:r>
            <a:r>
              <a:rPr lang="ru-RU" altLang="ru-RU" sz="2400"/>
              <a:t> - моделирование данных</a:t>
            </a:r>
          </a:p>
          <a:p>
            <a:pPr>
              <a:lnSpc>
                <a:spcPct val="80000"/>
              </a:lnSpc>
            </a:pPr>
            <a:r>
              <a:rPr lang="en-US" altLang="ru-RU" sz="2400" b="1">
                <a:hlinkClick r:id="rId4"/>
              </a:rPr>
              <a:t>AllFusion Data Model Validator</a:t>
            </a:r>
            <a:r>
              <a:rPr lang="en-US" altLang="ru-RU" sz="2400">
                <a:hlinkClick r:id="rId4"/>
              </a:rPr>
              <a:t> (ранее: ERwin Examiner)</a:t>
            </a:r>
            <a:r>
              <a:rPr lang="en-US" altLang="ru-RU" sz="2400"/>
              <a:t> - </a:t>
            </a:r>
            <a:r>
              <a:rPr lang="ru-RU" altLang="ru-RU" sz="2400"/>
              <a:t>проверка</a:t>
            </a:r>
            <a:r>
              <a:rPr lang="en-US" altLang="ru-RU" sz="2400"/>
              <a:t> </a:t>
            </a:r>
            <a:r>
              <a:rPr lang="ru-RU" altLang="ru-RU" sz="2400"/>
              <a:t>моделей</a:t>
            </a:r>
            <a:r>
              <a:rPr lang="en-US" altLang="ru-RU" sz="2400"/>
              <a:t> </a:t>
            </a:r>
            <a:r>
              <a:rPr lang="ru-RU" altLang="ru-RU" sz="2400"/>
              <a:t>данных</a:t>
            </a:r>
            <a:r>
              <a:rPr lang="en-US" altLang="ru-RU" sz="2400"/>
              <a:t>.</a:t>
            </a:r>
            <a:endParaRPr lang="ru-RU" altLang="ru-RU" sz="2400"/>
          </a:p>
          <a:p>
            <a:pPr>
              <a:lnSpc>
                <a:spcPct val="80000"/>
              </a:lnSpc>
            </a:pPr>
            <a:r>
              <a:rPr lang="ru-RU" altLang="ru-RU" sz="2400" b="1">
                <a:hlinkClick r:id="rId5"/>
              </a:rPr>
              <a:t>AllFusion Model Manager</a:t>
            </a:r>
            <a:r>
              <a:rPr lang="ru-RU" altLang="ru-RU" sz="2400">
                <a:hlinkClick r:id="rId5"/>
              </a:rPr>
              <a:t> (ранее: ModelMart)</a:t>
            </a:r>
            <a:r>
              <a:rPr lang="ru-RU" altLang="ru-RU" sz="2400"/>
              <a:t> - сервер для совместной работы пользователей ERwin и/или Bpwin</a:t>
            </a:r>
          </a:p>
          <a:p>
            <a:pPr>
              <a:lnSpc>
                <a:spcPct val="80000"/>
              </a:lnSpc>
            </a:pPr>
            <a:r>
              <a:rPr lang="en-US" altLang="ru-RU" sz="2400" b="1">
                <a:hlinkClick r:id="rId6"/>
              </a:rPr>
              <a:t>AllFusion</a:t>
            </a:r>
            <a:r>
              <a:rPr lang="ru-RU" altLang="ru-RU" sz="2400" b="1">
                <a:hlinkClick r:id="rId6"/>
              </a:rPr>
              <a:t> </a:t>
            </a:r>
            <a:r>
              <a:rPr lang="en-US" altLang="ru-RU" sz="2400" b="1">
                <a:hlinkClick r:id="rId6"/>
              </a:rPr>
              <a:t>Saphir</a:t>
            </a:r>
            <a:r>
              <a:rPr lang="ru-RU" altLang="ru-RU" sz="2400" b="1">
                <a:hlinkClick r:id="rId6"/>
              </a:rPr>
              <a:t> </a:t>
            </a:r>
            <a:r>
              <a:rPr lang="en-US" altLang="ru-RU" sz="2400" b="1">
                <a:hlinkClick r:id="rId6"/>
              </a:rPr>
              <a:t>Option</a:t>
            </a:r>
            <a:r>
              <a:rPr lang="ru-RU" altLang="ru-RU" sz="2400"/>
              <a:t> - – средство просмотра структур данных широкого набора корпоративных информационных систем.</a:t>
            </a:r>
          </a:p>
          <a:p>
            <a:pPr>
              <a:lnSpc>
                <a:spcPct val="80000"/>
              </a:lnSpc>
            </a:pPr>
            <a:r>
              <a:rPr lang="en-US" altLang="ru-RU" sz="2400" b="1">
                <a:hlinkClick r:id="rId7"/>
              </a:rPr>
              <a:t>AllFusion Component Modeler</a:t>
            </a:r>
            <a:r>
              <a:rPr lang="en-US" altLang="ru-RU" sz="2400">
                <a:hlinkClick r:id="rId7"/>
              </a:rPr>
              <a:t> (Paradigm Plus)</a:t>
            </a:r>
            <a:r>
              <a:rPr lang="en-US" altLang="ru-RU" sz="2400"/>
              <a:t> - </a:t>
            </a:r>
            <a:r>
              <a:rPr lang="ru-RU" altLang="ru-RU" sz="2400"/>
              <a:t>моделирование</a:t>
            </a:r>
            <a:r>
              <a:rPr lang="en-US" altLang="ru-RU" sz="2400"/>
              <a:t> </a:t>
            </a:r>
            <a:r>
              <a:rPr lang="ru-RU" altLang="ru-RU" sz="2400"/>
              <a:t>компонентов</a:t>
            </a:r>
            <a:r>
              <a:rPr lang="en-US" altLang="ru-RU" sz="2400"/>
              <a:t> </a:t>
            </a:r>
            <a:r>
              <a:rPr lang="ru-RU" altLang="ru-RU" sz="2400"/>
              <a:t>ПО</a:t>
            </a:r>
            <a:r>
              <a:rPr lang="en-US" altLang="ru-RU" sz="2400"/>
              <a:t> </a:t>
            </a:r>
            <a:endParaRPr lang="ru-RU" altLang="ru-RU" sz="2400"/>
          </a:p>
          <a:p>
            <a:pPr>
              <a:lnSpc>
                <a:spcPct val="80000"/>
              </a:lnSpc>
            </a:pPr>
            <a:endParaRPr lang="ru-RU" altLang="ru-RU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A0375502-F7CE-4C91-A50E-C69E26133E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altLang="ru-RU" sz="2400"/>
              <a:t>   Альтернативой структурному подходу стали объектно-ориентированные методы разработки ИС. </a:t>
            </a:r>
            <a:r>
              <a:rPr lang="en-US" altLang="ru-RU" sz="2400"/>
              <a:t>В первой половине 90-х годов был предложен универсальный язык объектного проектирования - </a:t>
            </a:r>
            <a:r>
              <a:rPr lang="en-US" altLang="ru-RU" sz="2400" b="1" i="1"/>
              <a:t>Unified Modeling Language</a:t>
            </a:r>
            <a:r>
              <a:rPr lang="en-US" altLang="ru-RU" sz="2400"/>
              <a:t>, UML (The Unified Method, Draft Edition (0.8). Rational Software Corporation, October 1995).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ru-RU" sz="2400"/>
              <a:t>Существует несколько CASE-средств, поддерживающих язык UML. Наиболее известными являются:</a:t>
            </a:r>
            <a:endParaRPr lang="ru-RU" altLang="ru-RU" sz="2400"/>
          </a:p>
          <a:p>
            <a:pPr marL="609600" indent="-609600">
              <a:lnSpc>
                <a:spcPct val="80000"/>
              </a:lnSpc>
            </a:pPr>
            <a:r>
              <a:rPr lang="ru-RU" altLang="ru-RU" sz="2400"/>
              <a:t>CASE-средства, поддерживающие UML</a:t>
            </a:r>
            <a:r>
              <a:rPr lang="en-US" altLang="ru-RU" sz="2400"/>
              <a:t>:</a:t>
            </a:r>
            <a:endParaRPr lang="en-US" altLang="ru-RU" sz="2400" b="1"/>
          </a:p>
          <a:p>
            <a:pPr marL="609600" indent="-609600">
              <a:lnSpc>
                <a:spcPct val="80000"/>
              </a:lnSpc>
            </a:pPr>
            <a:r>
              <a:rPr lang="en-US" altLang="ru-RU" sz="2400" b="1"/>
              <a:t>Paradigm Plus</a:t>
            </a:r>
            <a:r>
              <a:rPr lang="en-US" altLang="ru-RU" sz="2400"/>
              <a:t> </a:t>
            </a:r>
            <a:r>
              <a:rPr lang="ru-RU" altLang="ru-RU" sz="2400"/>
              <a:t>фирмы</a:t>
            </a:r>
            <a:r>
              <a:rPr lang="en-US" altLang="ru-RU" sz="2400"/>
              <a:t> PLATINUM technology (Computer Associated).</a:t>
            </a:r>
            <a:endParaRPr lang="en-US" altLang="ru-RU" sz="2400" b="1"/>
          </a:p>
          <a:p>
            <a:pPr marL="609600" indent="-609600">
              <a:lnSpc>
                <a:spcPct val="80000"/>
              </a:lnSpc>
            </a:pPr>
            <a:r>
              <a:rPr lang="en-US" altLang="ru-RU" sz="2400" b="1"/>
              <a:t>Rational Rose</a:t>
            </a:r>
            <a:r>
              <a:rPr lang="en-US" altLang="ru-RU" sz="2400"/>
              <a:t> </a:t>
            </a:r>
            <a:r>
              <a:rPr lang="ru-RU" altLang="ru-RU" sz="2400"/>
              <a:t>фирмы</a:t>
            </a:r>
            <a:r>
              <a:rPr lang="en-US" altLang="ru-RU" sz="2400"/>
              <a:t> Rational Software.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ru-RU" sz="2400"/>
              <a:t>SELECT </a:t>
            </a:r>
            <a:r>
              <a:rPr lang="ru-RU" altLang="ru-RU" sz="2400"/>
              <a:t>фирмы</a:t>
            </a:r>
            <a:r>
              <a:rPr lang="en-US" altLang="ru-RU" sz="2400"/>
              <a:t> SELECT Software</a:t>
            </a:r>
            <a:endParaRPr lang="ru-RU" altLang="ru-RU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0D1FCAD7-F014-4CAB-B39F-930C45B01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82700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ru-RU" altLang="ru-RU" sz="4800" b="1"/>
              <a:t>RAD </a:t>
            </a:r>
            <a:br>
              <a:rPr lang="ru-RU" altLang="ru-RU" sz="4000"/>
            </a:br>
            <a:r>
              <a:rPr lang="ru-RU" altLang="ru-RU" sz="4000"/>
              <a:t>(Rapid Application Development)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B985BDA-D68E-459B-9686-291898F382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989138"/>
            <a:ext cx="8785225" cy="44640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b="1" i="1"/>
              <a:t>методология быстрой разработки приложений</a:t>
            </a:r>
            <a:r>
              <a:rPr lang="ru-RU" altLang="ru-RU"/>
              <a:t> </a:t>
            </a:r>
          </a:p>
          <a:p>
            <a:r>
              <a:rPr lang="ru-RU" altLang="ru-RU"/>
              <a:t>небольшая команда программистов (от 2 до 10 человек); </a:t>
            </a:r>
          </a:p>
          <a:p>
            <a:r>
              <a:rPr lang="ru-RU" altLang="ru-RU"/>
              <a:t>короткий, производственный график (от 2 до 6 мес); </a:t>
            </a:r>
          </a:p>
          <a:p>
            <a:r>
              <a:rPr lang="ru-RU" altLang="ru-RU"/>
              <a:t>итерационный подход, через взаимодействие с заказчиком.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0FBCD99D-C6CC-43DD-882D-827FF68490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ru-RU" altLang="ru-RU" sz="4000"/>
              <a:t>ЖЦ ПО по методологии RAD состоит из четырех фаз: 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6B96932-2D32-41B2-9414-DDF1D4E427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/>
              <a:t>анализа и планирования требований; </a:t>
            </a:r>
          </a:p>
          <a:p>
            <a:r>
              <a:rPr lang="ru-RU" altLang="ru-RU"/>
              <a:t>проектирования; </a:t>
            </a:r>
          </a:p>
          <a:p>
            <a:r>
              <a:rPr lang="ru-RU" altLang="ru-RU"/>
              <a:t>реализации; </a:t>
            </a:r>
          </a:p>
          <a:p>
            <a:r>
              <a:rPr lang="ru-RU" altLang="ru-RU"/>
              <a:t>внедрения.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09FA4CD-B79C-4537-BC05-2C994AF8457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476250"/>
            <a:ext cx="7772400" cy="1470025"/>
          </a:xfrm>
        </p:spPr>
        <p:txBody>
          <a:bodyPr anchor="ctr"/>
          <a:lstStyle/>
          <a:p>
            <a:r>
              <a:rPr lang="en-US" altLang="ru-RU" sz="4400" b="1"/>
              <a:t>CASE</a:t>
            </a:r>
            <a:r>
              <a:rPr lang="ru-RU" altLang="ru-RU" sz="4400" b="1"/>
              <a:t>- технологии</a:t>
            </a:r>
            <a:r>
              <a:rPr lang="ru-RU" altLang="ru-RU" sz="4400"/>
              <a:t> </a:t>
            </a: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B59D58BD-A7B0-48A3-BE84-60141697DF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3" y="1844675"/>
            <a:ext cx="8424862" cy="4752975"/>
          </a:xfrm>
        </p:spPr>
        <p:txBody>
          <a:bodyPr rtlCol="0">
            <a:normAutofit fontScale="92500"/>
          </a:bodyPr>
          <a:lstStyle/>
          <a:p>
            <a:pPr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altLang="ru-RU" sz="2800"/>
              <a:t>CASE (</a:t>
            </a:r>
            <a:r>
              <a:rPr lang="en-US" altLang="ru-RU" sz="2800"/>
              <a:t>Computer Aided Software Engeneering</a:t>
            </a:r>
            <a:r>
              <a:rPr lang="ru-RU" altLang="ru-RU" sz="2800"/>
              <a:t>)</a:t>
            </a:r>
          </a:p>
          <a:p>
            <a:pPr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altLang="ru-RU" sz="2800"/>
              <a:t>Эти технологии являются естественным продолжением эволюции всей отрасли разработки ПО. </a:t>
            </a:r>
          </a:p>
          <a:p>
            <a:pPr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altLang="ru-RU" sz="2800"/>
              <a:t>CASE-1: анализ требований, проектирование спецификаций и структуры, редактирование интерфейсов.</a:t>
            </a:r>
          </a:p>
          <a:p>
            <a:pPr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altLang="ru-RU" sz="2800"/>
              <a:t>CASE-2: генерация исходных текстов и реализация интегрированного окружения поддержки полного ЖЦ разработки ПО.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A7720BE-1BA6-4EB5-B08D-98FECF1D5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На фазе анализа</a:t>
            </a:r>
            <a:r>
              <a:rPr lang="en-US" altLang="ru-RU"/>
              <a:t>:</a:t>
            </a:r>
            <a:endParaRPr lang="ru-RU" altLang="ru-RU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028C16CA-DE66-4D5C-8949-BB2F92B632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800"/>
              <a:t>определение требований силами пользователей под руководством специалистов-разработчиков. </a:t>
            </a:r>
            <a:endParaRPr lang="en-US" altLang="ru-RU" sz="2800"/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800"/>
              <a:t>Определяется возможность реализации проекта в установленных рамках финансирования, на данных аппаратных средствах и т. п. </a:t>
            </a:r>
            <a:endParaRPr lang="en-US" altLang="ru-RU" sz="2800"/>
          </a:p>
          <a:p>
            <a:pPr marL="342906" indent="-342906" defTabSz="457207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800"/>
              <a:t>Определяются временные рамки самого проекта в каждой из последующих фаз.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97F3212-FBC9-4AF9-B10E-7C56FA766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205194"/>
            <a:ext cx="7272808" cy="1400175"/>
          </a:xfrm>
        </p:spPr>
        <p:txBody>
          <a:bodyPr/>
          <a:lstStyle/>
          <a:p>
            <a:r>
              <a:rPr lang="ru-RU" altLang="ru-RU" b="1" dirty="0"/>
              <a:t>На фазе проектирования</a:t>
            </a:r>
            <a:r>
              <a:rPr lang="en-US" altLang="ru-RU" dirty="0"/>
              <a:t>:</a:t>
            </a:r>
            <a:endParaRPr lang="ru-RU" altLang="ru-RU" dirty="0"/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19ADB9F1-6A3B-43B6-AB57-2967F6CDA3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1600200"/>
            <a:ext cx="8785225" cy="4997450"/>
          </a:xfrm>
        </p:spPr>
        <p:txBody>
          <a:bodyPr rtlCol="0">
            <a:normAutofit fontScale="92500"/>
          </a:bodyPr>
          <a:lstStyle/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dirty="0"/>
              <a:t>Пользователи, взаимодействуя с разработчиками, уточняют и дополняют требования Для быстрого получения работающих прототипов приложений </a:t>
            </a:r>
            <a:r>
              <a:rPr lang="ru-RU" altLang="ru-RU" sz="2400" b="1" dirty="0"/>
              <a:t>используются CASE-средства.</a:t>
            </a:r>
            <a:r>
              <a:rPr lang="ru-RU" altLang="ru-RU" sz="2400" dirty="0"/>
              <a:t> 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dirty="0"/>
              <a:t>Анализируется и корректируется функциональная модель. Каждый процесс рассматривается детально, создается частичный прототип: экран, диалог, отчет</a:t>
            </a:r>
            <a:r>
              <a:rPr lang="en-US" altLang="ru-RU" sz="2400" dirty="0"/>
              <a:t> </a:t>
            </a:r>
            <a:r>
              <a:rPr lang="ru-RU" altLang="ru-RU" sz="2400" dirty="0"/>
              <a:t>и</a:t>
            </a:r>
            <a:r>
              <a:rPr lang="en-US" altLang="ru-RU" sz="2400" dirty="0"/>
              <a:t> </a:t>
            </a:r>
            <a:r>
              <a:rPr lang="ru-RU" altLang="ru-RU" sz="2400" dirty="0"/>
              <a:t>пр. Принимается решение о количестве, составляющих ПО подсистем, поддающихся разработке одной командой. 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ru-RU" altLang="ru-RU" sz="2400" dirty="0"/>
              <a:t>Результат данной фазы: </a:t>
            </a:r>
          </a:p>
          <a:p>
            <a:pPr marL="742962" lvl="1" indent="-285755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общая информационная модель системы; </a:t>
            </a:r>
          </a:p>
          <a:p>
            <a:pPr marL="742962" lvl="1" indent="-285755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функциональные модели системы в целом и подсистем, реализуемых отдельными командами; </a:t>
            </a:r>
          </a:p>
          <a:p>
            <a:pPr marL="742962" lvl="1" indent="-285755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точно определенные с помощью CASE-средства интерфейсы между автономно разрабатываемыми подсистемами; </a:t>
            </a:r>
          </a:p>
          <a:p>
            <a:pPr marL="742962" lvl="1" indent="-285755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построенные прототипы экранов, отчетов, диалогов.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DD5A92A-9BE5-4BB1-BABB-891B5ED4A8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На фазе реализации</a:t>
            </a:r>
            <a:r>
              <a:rPr lang="en-US" altLang="ru-RU"/>
              <a:t>:</a:t>
            </a:r>
            <a:endParaRPr lang="ru-RU" altLang="ru-RU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3A774C5-C7B4-43C7-9AA3-135A784578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48958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/>
              <a:t>Программный код частично формируется с помощью автоматических генераторов CASE-средств.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Для контроля за выполнением требований к ПО привлекаются конечные пользователи. </a:t>
            </a:r>
            <a:endParaRPr lang="en-US" altLang="ru-RU"/>
          </a:p>
          <a:p>
            <a:pPr>
              <a:lnSpc>
                <a:spcPct val="80000"/>
              </a:lnSpc>
            </a:pPr>
            <a:r>
              <a:rPr lang="ru-RU" altLang="ru-RU"/>
              <a:t>Во время разработки осуществляется тестирование каждой подсистемы.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Разрабатываемые подсистемы постепенно внедряются в общую систему. Производится их тестирование и тестирование всей системы в целом.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Завершается физическое проектирование системы. Если необходимо, создаются базы данных, завершается разработка документации ПО.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altLang="ru-RU"/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/>
              <a:t>Результатом фазы является готовая система, удовлетворяющая всем согласованным требованиям.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021A852-39E7-4471-B528-3DF88559F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Принципы организации RAD</a:t>
            </a:r>
            <a:r>
              <a:rPr lang="en-US" altLang="ru-RU"/>
              <a:t>:</a:t>
            </a:r>
            <a:endParaRPr lang="ru-RU" altLang="ru-RU"/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73C645FE-0843-4213-8832-0EE310E2CF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35975" cy="5068888"/>
          </a:xfrm>
        </p:spPr>
        <p:txBody>
          <a:bodyPr rtlCol="0">
            <a:normAutofit lnSpcReduction="10000"/>
          </a:bodyPr>
          <a:lstStyle/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b="1"/>
              <a:t>Обязательное использование инструментальных средств.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b="1"/>
              <a:t>Тесное взаимодействие между разработчиками и заказчиком</a:t>
            </a:r>
            <a:r>
              <a:rPr lang="ru-RU" altLang="ru-RU" sz="2400"/>
              <a:t>. 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b="1"/>
              <a:t>Работа ведется немногочисленными хорошо управляемыми группами профессионалов.</a:t>
            </a:r>
            <a:r>
              <a:rPr lang="ru-RU" altLang="ru-RU" sz="2400"/>
              <a:t> 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/>
              <a:t>Разработка базируется на моделях.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b="1"/>
              <a:t>Итерационное прототипирование (традиционно 3 прототипа).</a:t>
            </a:r>
            <a:r>
              <a:rPr lang="ru-RU" altLang="ru-RU" sz="2400"/>
              <a:t> 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b="1"/>
              <a:t>RAD группа всегда работает только над одним прототипом.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b="1"/>
              <a:t>Большие системы разбиваются на подсистемы и</a:t>
            </a:r>
            <a:r>
              <a:rPr lang="ru-RU" altLang="ru-RU" sz="2400"/>
              <a:t> для него выделяется несколько RAD групп. 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endParaRPr lang="ru-RU" altLang="ru-RU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5654FD0-C81B-4DBF-9E3B-EB9F9C6AF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Гибкое проектирование и</a:t>
            </a:r>
            <a:r>
              <a:rPr lang="en-US" altLang="ru-RU" sz="4000" b="1"/>
              <a:t> XP</a:t>
            </a:r>
            <a:r>
              <a:rPr lang="ru-RU" altLang="ru-RU" sz="4000"/>
              <a:t> 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ABCC4E4-49FB-44DD-99CB-326CAC89C9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altLang="ru-RU" b="1" i="1"/>
              <a:t>Гибкое моделирование </a:t>
            </a:r>
            <a:r>
              <a:rPr lang="ru-RU" altLang="ru-RU"/>
              <a:t>(Adile Modeling - AM) – это упорядочивающая, основанная на практическом опыте методология эффективного моделирования и документирования программных систем.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3DB1D887-E931-457A-B6E5-E8EEEDFBE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452438"/>
            <a:ext cx="7704980" cy="1464394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ru-RU" altLang="ru-RU" sz="4000" dirty="0"/>
              <a:t>Манифест </a:t>
            </a:r>
            <a:br>
              <a:rPr lang="ru-RU" altLang="ru-RU" sz="4000" dirty="0"/>
            </a:br>
            <a:r>
              <a:rPr lang="ru-RU" altLang="ru-RU" sz="4000" dirty="0"/>
              <a:t>альянса гибкой разработки ПО</a:t>
            </a:r>
            <a:br>
              <a:rPr lang="ru-RU" altLang="ru-RU" sz="4000" dirty="0"/>
            </a:br>
            <a:endParaRPr lang="ru-RU" altLang="ru-RU" sz="1400" dirty="0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5DD94AE-879D-4916-A37B-45919F077E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2492896"/>
            <a:ext cx="8785225" cy="4104754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ru-RU" altLang="ru-RU" dirty="0"/>
              <a:t>Люди и контакты важнее процессов и средств.</a:t>
            </a:r>
          </a:p>
          <a:p>
            <a:pPr marL="609600" indent="-609600">
              <a:buFontTx/>
              <a:buAutoNum type="arabicPeriod"/>
            </a:pPr>
            <a:r>
              <a:rPr lang="ru-RU" altLang="ru-RU" dirty="0"/>
              <a:t>Работающие программы важнее идеальной документации.</a:t>
            </a:r>
          </a:p>
          <a:p>
            <a:pPr marL="609600" indent="-609600">
              <a:buFontTx/>
              <a:buAutoNum type="arabicPeriod"/>
            </a:pPr>
            <a:r>
              <a:rPr lang="ru-RU" altLang="ru-RU" dirty="0"/>
              <a:t>Сотрудничество с заказчиком важнее переговоров по условиям контракта.</a:t>
            </a:r>
          </a:p>
          <a:p>
            <a:pPr marL="609600" indent="-609600">
              <a:buFontTx/>
              <a:buAutoNum type="arabicPeriod"/>
            </a:pPr>
            <a:r>
              <a:rPr lang="ru-RU" altLang="ru-RU" dirty="0"/>
              <a:t>Готовность к изменениям важнее соблюдения планов.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BEAF0C9-CCF9-45B0-BBE8-CD96C9C78F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0737" y="223936"/>
            <a:ext cx="7056437" cy="1400175"/>
          </a:xfrm>
        </p:spPr>
        <p:txBody>
          <a:bodyPr/>
          <a:lstStyle/>
          <a:p>
            <a:r>
              <a:rPr lang="ru-RU" altLang="ru-RU" sz="4000" dirty="0"/>
              <a:t>Принципы гибкой разработки ПО: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08A14254-A89A-41D5-941D-B998EEB683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 rtlCol="0">
            <a:normAutofit fontScale="92500" lnSpcReduction="10000"/>
          </a:bodyPr>
          <a:lstStyle/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 Мы придаем первоочередное значение удовлетворению заказчика, быстро и постоянно предоставляя нужное ему программное обеспечение.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Мы приветствуем изменения требований  даже на поздних этапах разработки. Гибкие процессы позволяют поддерживать изменения, обеспечивая заказчику конкурентное преимущество.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Новые версии работающего ПО поставляются часто, с регулярностью от нескольких недель до нескольких месяцев, причем более предпочтительны короткие временные периоды.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В ходе проекта бизнесмены и разработчики должны постоянно работать вместе.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Проекты строятся мотивированными индивидуалами. Создайте им условия, удовлетворяйте их требования и доверяйте им в том, что касается выполнения работы.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Наиболее производительный и эффективный способ передачи информации рабочей группе и внутри нее – это разговор лицом к лицу.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Работающее ПО – это основной показатель прогресса.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Гибкие процессы стимулируют устойчивую работу. Спонсоры, разработчики и пользователи должны быть в состоянии неограниченно долго поддерживать постоянный ритм работы. 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Непрерывное внимание к техническому качеству и хорошему проектированию улучшает гибкость.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Простота – искусство минимизировать количество ненужной работы – исключительно важна.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Наилучшим образом архитектура, требования и проектирование формируются и выполняются самоорганизующимися командами.</a:t>
            </a:r>
          </a:p>
          <a:p>
            <a:pPr marL="342906" indent="-342906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1400" dirty="0"/>
              <a:t>Команда должна регулярно обсуждать, как повысить эффективность своей работы, после чего изменять и согласовывать рабочий процесс с результатами этих обсуждений.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69A2642-5CDE-428A-977A-B6F2DCDA7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/>
              <a:t>Экстремальное программирование</a:t>
            </a:r>
            <a:r>
              <a:rPr lang="ru-RU" altLang="ru-RU" sz="4000"/>
              <a:t> (</a:t>
            </a:r>
            <a:r>
              <a:rPr lang="en-US" altLang="ru-RU" sz="4000"/>
              <a:t>XP</a:t>
            </a:r>
            <a:r>
              <a:rPr lang="ru-RU" altLang="ru-RU" sz="4000"/>
              <a:t>)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523877C4-5D12-4789-8321-DD31A77771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552" y="2052638"/>
            <a:ext cx="7200800" cy="4184674"/>
          </a:xfrm>
        </p:spPr>
        <p:txBody>
          <a:bodyPr rtlCol="0">
            <a:normAutofit fontScale="92500" lnSpcReduction="20000"/>
          </a:bodyPr>
          <a:lstStyle/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en-US" altLang="ru-RU" sz="2400" dirty="0" err="1"/>
              <a:t>Ghbywbgs</a:t>
            </a:r>
            <a:r>
              <a:rPr lang="ru-RU" altLang="ru-RU" sz="2400" dirty="0"/>
              <a:t>: </a:t>
            </a:r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dirty="0"/>
              <a:t>Ищите самое простое решение, которое может сработать.</a:t>
            </a:r>
            <a:endParaRPr lang="en-US" altLang="ru-RU" sz="2400" dirty="0"/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dirty="0"/>
              <a:t>Это вам не понадобится (не делать ничего впрок).</a:t>
            </a:r>
            <a:endParaRPr lang="en-US" altLang="ru-RU" sz="2400" dirty="0"/>
          </a:p>
          <a:p>
            <a:pPr marL="342906" indent="-342906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400" dirty="0"/>
              <a:t>программный код должен быть максимально прост</a:t>
            </a:r>
            <a:r>
              <a:rPr lang="en-US" altLang="ru-RU" sz="2400" dirty="0"/>
              <a:t>:</a:t>
            </a:r>
          </a:p>
          <a:p>
            <a:pPr marL="742962" lvl="1" indent="-285755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Система успешно проходит все тесты; </a:t>
            </a:r>
          </a:p>
          <a:p>
            <a:pPr marL="742962" lvl="1" indent="-285755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Код системы ясно раскрывает все изначальные замыслы; </a:t>
            </a:r>
          </a:p>
          <a:p>
            <a:pPr marL="742962" lvl="1" indent="-285755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В ней отсутствует дублирование кода; </a:t>
            </a:r>
          </a:p>
          <a:p>
            <a:pPr marL="742962" lvl="1" indent="-285755" defTabSz="457207" fontAlgn="auto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ru-RU" altLang="ru-RU" sz="2000" dirty="0"/>
              <a:t>Используется минимально возможное количество классов и методов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F5584371-EC03-4E8F-8E70-B0F5379420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altLang="ru-RU"/>
              <a:t>Начальный толчок создания </a:t>
            </a:r>
            <a:r>
              <a:rPr lang="en-US" altLang="ru-RU"/>
              <a:t>CASE</a:t>
            </a:r>
            <a:r>
              <a:rPr lang="ru-RU" altLang="ru-RU"/>
              <a:t> - </a:t>
            </a:r>
            <a:r>
              <a:rPr lang="ru-RU" altLang="ru-RU" b="1"/>
              <a:t>структурное программирование</a:t>
            </a:r>
          </a:p>
          <a:p>
            <a:pPr marL="609600" indent="-609600">
              <a:buFontTx/>
              <a:buAutoNum type="arabicParenR"/>
            </a:pPr>
            <a:endParaRPr lang="en-US" altLang="ru-RU"/>
          </a:p>
          <a:p>
            <a:pPr marL="609600" indent="-609600">
              <a:buFontTx/>
              <a:buAutoNum type="arabicParenR"/>
            </a:pPr>
            <a:r>
              <a:rPr lang="ru-RU" altLang="ru-RU"/>
              <a:t>достаточно развитый уровень формализации.</a:t>
            </a:r>
          </a:p>
          <a:p>
            <a:pPr marL="609600" indent="-609600">
              <a:buFontTx/>
              <a:buAutoNum type="arabicParenR"/>
            </a:pPr>
            <a:endParaRPr lang="en-US" altLang="ru-RU"/>
          </a:p>
          <a:p>
            <a:pPr marL="609600" indent="-609600">
              <a:buFontTx/>
              <a:buAutoNum type="arabicParenR"/>
            </a:pPr>
            <a:r>
              <a:rPr lang="ru-RU" altLang="ru-RU"/>
              <a:t>Необходимость автоматизировать выполнение рутинных работ.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AF874893-82CA-4EC5-BFEA-994DBE0249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>
              <a:buFontTx/>
              <a:buNone/>
            </a:pPr>
            <a:endParaRPr lang="ru-RU" altLang="ru-RU"/>
          </a:p>
          <a:p>
            <a:pPr>
              <a:buFontTx/>
              <a:buNone/>
            </a:pPr>
            <a:r>
              <a:rPr lang="ru-RU" altLang="ru-RU"/>
              <a:t>В настоящее время CASE-технологии используются не только для производства ПО, но и как мощный инструмент решения исследовательских и проектных задач.</a:t>
            </a:r>
          </a:p>
          <a:p>
            <a:pPr>
              <a:buFontTx/>
              <a:buNone/>
            </a:pPr>
            <a:endParaRPr lang="ru-RU" altLang="ru-RU"/>
          </a:p>
          <a:p>
            <a:pPr>
              <a:buFontTx/>
              <a:buNone/>
            </a:pPr>
            <a:r>
              <a:rPr lang="ru-RU" altLang="ru-RU"/>
              <a:t>Попытка смоделировать систему вообще.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32CDE4A0-626F-4159-8AFD-0D7059CA87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ru-RU" altLang="ru-RU" sz="4000"/>
              <a:t>Назначение </a:t>
            </a:r>
            <a:r>
              <a:rPr lang="en-US" altLang="ru-RU" sz="4000"/>
              <a:t>CASE</a:t>
            </a:r>
            <a:r>
              <a:rPr lang="ru-RU" altLang="ru-RU" sz="4000"/>
              <a:t> для помощи в создании ПО: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61CEBDA-AF8D-4438-942E-9E96625B4C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2133600"/>
            <a:ext cx="8713787" cy="4391025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Char char="•"/>
            </a:pPr>
            <a:r>
              <a:rPr lang="ru-RU" altLang="ru-RU" sz="3200"/>
              <a:t>автоматизация процесса построения ПО;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ru-RU" altLang="ru-RU" sz="3200"/>
              <a:t>обеспечение функций реверсивного проектирования;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ru-RU" altLang="ru-RU" sz="3200"/>
              <a:t>обеспечение функций сопровождения ПО.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ru-RU" altLang="ru-RU" sz="3200"/>
              <a:t>поддержка разработки моделей анализа и проектирования ПО;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CCE10FE6-52D3-4416-97D5-056197E207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4400" b="1"/>
              <a:t>Истоки</a:t>
            </a:r>
            <a:r>
              <a:rPr lang="ru-RU" altLang="ru-RU" sz="4400"/>
              <a:t> </a:t>
            </a:r>
            <a:r>
              <a:rPr lang="en-US" altLang="ru-RU" sz="4400"/>
              <a:t>CASE </a:t>
            </a:r>
            <a:r>
              <a:rPr lang="ru-RU" altLang="ru-RU" sz="4400"/>
              <a:t>- использование разработчиками различных схем и рисунков</a:t>
            </a:r>
            <a:r>
              <a:rPr lang="ru-RU" altLang="ru-RU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/>
              <a:t>Систематизация графических средств приводит к созданию “графических” языков, которые могут рассматриваться как языки более высокого уровня по отношению к текстам программ.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CE702CA-84F7-42EA-AC56-333C50782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8180" y="215058"/>
            <a:ext cx="7056437" cy="1400175"/>
          </a:xfrm>
        </p:spPr>
        <p:txBody>
          <a:bodyPr/>
          <a:lstStyle/>
          <a:p>
            <a:r>
              <a:rPr lang="ru-RU" altLang="ru-RU" sz="4000" b="1" dirty="0"/>
              <a:t>Основные задачи </a:t>
            </a:r>
            <a:r>
              <a:rPr lang="ru-RU" altLang="ru-RU" sz="4000" dirty="0"/>
              <a:t>CASE-систем 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9B3D2960-67B2-491B-8F8D-A2A72B2405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62950" cy="5068888"/>
          </a:xfrm>
        </p:spPr>
        <p:txBody>
          <a:bodyPr rtlCol="0">
            <a:normAutofit lnSpcReduction="10000"/>
          </a:bodyPr>
          <a:lstStyle/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2400" b="1"/>
              <a:t>Разработка моделей предметной области, функциональной структуры системы, структур данных на графических языках.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2400" b="1"/>
              <a:t>Хранение моделей в единой базе данных – репозитории, доступном всем участникам разработки.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2400" b="1"/>
              <a:t>Формальный анализ разрабатываемых моделей, позволяющий избегать некоторых семантических ошибок.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2400" b="1"/>
              <a:t>Автоматизированная генерация структур баз данных, приложений, текстов программ.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2400" b="1"/>
              <a:t>Автоматизированная генерация документации на программные системы.</a:t>
            </a:r>
          </a:p>
          <a:p>
            <a:pPr marL="381000" indent="-381000" defTabSz="457207" fontAlgn="auto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AutoNum type="arabicPeriod"/>
              <a:defRPr/>
            </a:pPr>
            <a:r>
              <a:rPr lang="ru-RU" altLang="ru-RU" sz="2400" b="1"/>
              <a:t>Обеспечение повторного использования наработок при модернизации, перепроектировании системы.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64B3CDB9-0889-4A79-AE78-52C0C9E4C8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en-US" altLang="ru-RU" sz="4000"/>
              <a:t>CASE</a:t>
            </a:r>
            <a:r>
              <a:rPr lang="ru-RU" altLang="ru-RU" sz="4000"/>
              <a:t>-визуальное средство для </a:t>
            </a:r>
            <a:r>
              <a:rPr lang="ru-RU" altLang="ru-RU" sz="4000" b="1"/>
              <a:t>структурного анализа</a:t>
            </a:r>
            <a:r>
              <a:rPr lang="en-US" altLang="ru-RU" sz="4000"/>
              <a:t>:</a:t>
            </a:r>
            <a:r>
              <a:rPr lang="ru-RU" altLang="ru-RU" sz="4000"/>
              <a:t>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B3F975A-3ABC-44C0-8F26-68163F8382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2276475"/>
            <a:ext cx="8893175" cy="4392613"/>
          </a:xfrm>
        </p:spPr>
        <p:txBody>
          <a:bodyPr/>
          <a:lstStyle/>
          <a:p>
            <a:r>
              <a:rPr lang="ru-RU" altLang="ru-RU" b="1"/>
              <a:t>DFD</a:t>
            </a:r>
            <a:r>
              <a:rPr lang="ru-RU" altLang="ru-RU"/>
              <a:t> (</a:t>
            </a:r>
            <a:r>
              <a:rPr lang="ru-RU" altLang="ru-RU" b="1" i="1"/>
              <a:t>Data Flow Diagrams</a:t>
            </a:r>
            <a:r>
              <a:rPr lang="ru-RU" altLang="ru-RU"/>
              <a:t>) - диаграммы потоков данных;</a:t>
            </a:r>
            <a:endParaRPr lang="ru-RU" altLang="ru-RU" b="1"/>
          </a:p>
          <a:p>
            <a:r>
              <a:rPr lang="ru-RU" altLang="ru-RU" b="1"/>
              <a:t>ERD</a:t>
            </a:r>
            <a:r>
              <a:rPr lang="ru-RU" altLang="ru-RU"/>
              <a:t> ( </a:t>
            </a:r>
            <a:r>
              <a:rPr lang="ru-RU" altLang="ru-RU" b="1" i="1"/>
              <a:t>Entity-Relationship Diagrams</a:t>
            </a:r>
            <a:r>
              <a:rPr lang="ru-RU" altLang="ru-RU"/>
              <a:t>) - диаграммы ‘сущность -</a:t>
            </a:r>
            <a:r>
              <a:rPr lang="en-US" altLang="ru-RU"/>
              <a:t> </a:t>
            </a:r>
            <a:r>
              <a:rPr lang="ru-RU" altLang="ru-RU"/>
              <a:t>связь’;</a:t>
            </a:r>
            <a:endParaRPr lang="ru-RU" altLang="ru-RU" b="1"/>
          </a:p>
          <a:p>
            <a:r>
              <a:rPr lang="ru-RU" altLang="ru-RU" b="1"/>
              <a:t>STD</a:t>
            </a:r>
            <a:r>
              <a:rPr lang="ru-RU" altLang="ru-RU"/>
              <a:t> (</a:t>
            </a:r>
            <a:r>
              <a:rPr lang="ru-RU" altLang="ru-RU" b="1" i="1"/>
              <a:t>State Transition Diagrams</a:t>
            </a:r>
            <a:r>
              <a:rPr lang="ru-RU" altLang="ru-RU"/>
              <a:t>) - диаграммы переходов состояний.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B118B08F-B8E2-42A7-84B0-EB6EA9B8D1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800225"/>
          </a:xfrm>
        </p:spPr>
        <p:txBody>
          <a:bodyPr rtlCol="0">
            <a:normAutofit fontScale="90000"/>
          </a:bodyPr>
          <a:lstStyle/>
          <a:p>
            <a:pPr defTabSz="457207" fontAlgn="auto">
              <a:spcAft>
                <a:spcPts val="0"/>
              </a:spcAft>
              <a:defRPr/>
            </a:pPr>
            <a:r>
              <a:rPr lang="ru-RU" altLang="ru-RU" sz="4000" b="1" i="1"/>
              <a:t>методологии структурного анализа</a:t>
            </a:r>
            <a:r>
              <a:rPr lang="ru-RU" altLang="ru-RU" sz="4000"/>
              <a:t> классифицируются по признакам: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B39C308-0694-4772-A387-D1F02DED3E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205038"/>
            <a:ext cx="8229600" cy="4652962"/>
          </a:xfrm>
        </p:spPr>
        <p:txBody>
          <a:bodyPr/>
          <a:lstStyle/>
          <a:p>
            <a:r>
              <a:rPr lang="en-US" altLang="ru-RU" sz="2800"/>
              <a:t>по отношению к школам - </a:t>
            </a:r>
            <a:r>
              <a:rPr lang="en-US" altLang="ru-RU" sz="2800" b="1" i="1"/>
              <a:t>Software Engineering</a:t>
            </a:r>
            <a:r>
              <a:rPr lang="en-US" altLang="ru-RU" sz="2800"/>
              <a:t> (</a:t>
            </a:r>
            <a:r>
              <a:rPr lang="en-US" altLang="ru-RU" sz="2800" b="1"/>
              <a:t>SE</a:t>
            </a:r>
            <a:r>
              <a:rPr lang="en-US" altLang="ru-RU" sz="2800"/>
              <a:t>) и </a:t>
            </a:r>
            <a:r>
              <a:rPr lang="en-US" altLang="ru-RU" sz="2800" b="1" i="1"/>
              <a:t>Information Engineering</a:t>
            </a:r>
            <a:r>
              <a:rPr lang="en-US" altLang="ru-RU" sz="2800"/>
              <a:t> (</a:t>
            </a:r>
            <a:r>
              <a:rPr lang="en-US" altLang="ru-RU" sz="2800" b="1"/>
              <a:t>IE</a:t>
            </a:r>
            <a:r>
              <a:rPr lang="en-US" altLang="ru-RU" sz="2800"/>
              <a:t>);</a:t>
            </a:r>
            <a:endParaRPr lang="ru-RU" altLang="ru-RU" sz="2800"/>
          </a:p>
          <a:p>
            <a:r>
              <a:rPr lang="ru-RU" altLang="ru-RU" sz="2800"/>
              <a:t>по порядку построения моделей - процедурно-ориентированные, ориентированные на данные и информационно-ориентированные;</a:t>
            </a:r>
          </a:p>
          <a:p>
            <a:r>
              <a:rPr lang="ru-RU" altLang="ru-RU" sz="2800"/>
              <a:t>по типу целевых систем - для систем реального времени и для информационных систем.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3013</TotalTime>
  <Words>1398</Words>
  <Application>Microsoft Office PowerPoint</Application>
  <PresentationFormat>Экран (4:3)</PresentationFormat>
  <Paragraphs>189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7" baseType="lpstr">
      <vt:lpstr>Arial</vt:lpstr>
      <vt:lpstr>Calibri Light</vt:lpstr>
      <vt:lpstr>Calibri</vt:lpstr>
      <vt:lpstr>Wingdings 2</vt:lpstr>
      <vt:lpstr>Century Gothic</vt:lpstr>
      <vt:lpstr>Wingdings 3</vt:lpstr>
      <vt:lpstr>Times New Roman</vt:lpstr>
      <vt:lpstr>Times New Roman CYR</vt:lpstr>
      <vt:lpstr>HDOfficeLightV0</vt:lpstr>
      <vt:lpstr>Ион</vt:lpstr>
      <vt:lpstr>Лекция 10 Case технологии</vt:lpstr>
      <vt:lpstr>CASE- технологии </vt:lpstr>
      <vt:lpstr>Презентация PowerPoint</vt:lpstr>
      <vt:lpstr>Презентация PowerPoint</vt:lpstr>
      <vt:lpstr>Назначение CASE для помощи в создании ПО:</vt:lpstr>
      <vt:lpstr>Презентация PowerPoint</vt:lpstr>
      <vt:lpstr>Основные задачи CASE-систем </vt:lpstr>
      <vt:lpstr>CASE-визуальное средство для структурного анализа: </vt:lpstr>
      <vt:lpstr>методологии структурного анализа классифицируются по признакам:</vt:lpstr>
      <vt:lpstr>SE - нисходящий подход; IE - более новая дисциплина.  </vt:lpstr>
      <vt:lpstr>Состав типовой CASE-системы</vt:lpstr>
      <vt:lpstr>Презентация PowerPoint</vt:lpstr>
      <vt:lpstr>Изменение распределения трудозатрат </vt:lpstr>
      <vt:lpstr>Основные CASE-средства:</vt:lpstr>
      <vt:lpstr>Классификация по функциональной ориентации</vt:lpstr>
      <vt:lpstr>CASE-средства фирмы Computer Associated</vt:lpstr>
      <vt:lpstr>Презентация PowerPoint</vt:lpstr>
      <vt:lpstr>RAD  (Rapid Application Development)</vt:lpstr>
      <vt:lpstr>ЖЦ ПО по методологии RAD состоит из четырех фаз: </vt:lpstr>
      <vt:lpstr>На фазе анализа:</vt:lpstr>
      <vt:lpstr>На фазе проектирования:</vt:lpstr>
      <vt:lpstr>На фазе реализации:</vt:lpstr>
      <vt:lpstr>Принципы организации RAD:</vt:lpstr>
      <vt:lpstr>Гибкое проектирование и XP </vt:lpstr>
      <vt:lpstr>Манифест  альянса гибкой разработки ПО </vt:lpstr>
      <vt:lpstr>Принципы гибкой разработки ПО:</vt:lpstr>
      <vt:lpstr>Экстремальное программирование (XP)</vt:lpstr>
    </vt:vector>
  </TitlesOfParts>
  <Company>SOCIUM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Тестирование циклов</dc:title>
  <dc:creator>BVY</dc:creator>
  <cp:lastModifiedBy>Владислав Карюкин</cp:lastModifiedBy>
  <cp:revision>115</cp:revision>
  <dcterms:created xsi:type="dcterms:W3CDTF">2010-02-14T21:27:33Z</dcterms:created>
  <dcterms:modified xsi:type="dcterms:W3CDTF">2021-09-20T06:44:49Z</dcterms:modified>
</cp:coreProperties>
</file>